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6" r:id="rId11"/>
    <p:sldId id="267" r:id="rId12"/>
    <p:sldId id="265"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8/1/2022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8/1/2022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8/1/2022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jpe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0.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5F8CFD-5BAF-CEBB-D2A4-F78D1DD2447C}"/>
              </a:ext>
            </a:extLst>
          </p:cNvPr>
          <p:cNvSpPr>
            <a:spLocks noGrp="1"/>
          </p:cNvSpPr>
          <p:nvPr>
            <p:ph type="ctrTitle"/>
          </p:nvPr>
        </p:nvSpPr>
        <p:spPr>
          <a:xfrm>
            <a:off x="1915385" y="1788454"/>
            <a:ext cx="8361229" cy="2098226"/>
          </a:xfrm>
        </p:spPr>
        <p:txBody>
          <a:bodyPr/>
          <a:lstStyle/>
          <a:p>
            <a:r>
              <a:rPr lang="fr-FR"/>
              <a:t>La méthode agile scrum</a:t>
            </a:r>
          </a:p>
        </p:txBody>
      </p:sp>
      <p:sp>
        <p:nvSpPr>
          <p:cNvPr id="3" name="Sous-titre 2">
            <a:extLst>
              <a:ext uri="{FF2B5EF4-FFF2-40B4-BE49-F238E27FC236}">
                <a16:creationId xmlns:a16="http://schemas.microsoft.com/office/drawing/2014/main" id="{EF2FF85C-11A3-CA8B-CE59-9DFF09934CB3}"/>
              </a:ext>
            </a:extLst>
          </p:cNvPr>
          <p:cNvSpPr>
            <a:spLocks noGrp="1"/>
          </p:cNvSpPr>
          <p:nvPr>
            <p:ph type="subTitle" idx="1"/>
          </p:nvPr>
        </p:nvSpPr>
        <p:spPr>
          <a:xfrm>
            <a:off x="2209610" y="702217"/>
            <a:ext cx="6831673" cy="1086237"/>
          </a:xfrm>
        </p:spPr>
        <p:txBody>
          <a:bodyPr/>
          <a:lstStyle/>
          <a:p>
            <a:endParaRPr lang="fr-FR"/>
          </a:p>
        </p:txBody>
      </p:sp>
    </p:spTree>
    <p:extLst>
      <p:ext uri="{BB962C8B-B14F-4D97-AF65-F5344CB8AC3E}">
        <p14:creationId xmlns:p14="http://schemas.microsoft.com/office/powerpoint/2010/main" val="2905559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6DA293-8EA9-16CA-7C3E-E3965AC56EF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D20E68F-E4E8-149A-78AC-26B7E1CA8B2D}"/>
              </a:ext>
            </a:extLst>
          </p:cNvPr>
          <p:cNvSpPr>
            <a:spLocks noGrp="1"/>
          </p:cNvSpPr>
          <p:nvPr>
            <p:ph idx="1"/>
          </p:nvPr>
        </p:nvSpPr>
        <p:spPr>
          <a:xfrm>
            <a:off x="1371600" y="2285999"/>
            <a:ext cx="5569744" cy="4310063"/>
          </a:xfrm>
        </p:spPr>
        <p:txBody>
          <a:bodyPr/>
          <a:lstStyle/>
          <a:p>
            <a:r>
              <a:rPr lang="fr-FR" b="1" u="sng">
                <a:solidFill>
                  <a:schemeClr val="accent6">
                    <a:lumMod val="50000"/>
                  </a:schemeClr>
                </a:solidFill>
              </a:rPr>
              <a:t>4/Sprint review</a:t>
            </a:r>
            <a:r>
              <a:rPr lang="fr-FR">
                <a:solidFill>
                  <a:schemeClr val="accent6">
                    <a:lumMod val="50000"/>
                  </a:schemeClr>
                </a:solidFill>
              </a:rPr>
              <a:t> </a:t>
            </a:r>
            <a:r>
              <a:rPr lang="fr-FR"/>
              <a:t>C’est une réunion qui a lieu à la fin de chaque sprint , destiné à évaluer des résultats obtenus de l’équipe chrome après un sprint elle permet d’analyser les progrès réalisés par le développement afin d’atteindre l’objectif fixé.</a:t>
            </a:r>
          </a:p>
          <a:p>
            <a:r>
              <a:rPr lang="fr-FR" b="1" u="sng"/>
              <a:t>Sprint retrospective</a:t>
            </a:r>
            <a:r>
              <a:rPr lang="fr-FR"/>
              <a:t> c’est une réunion pour améliorer le processus de réalisation du projet ou pour tirer des leçons</a:t>
            </a:r>
          </a:p>
          <a:p>
            <a:r>
              <a:rPr lang="fr-FR" b="1" u="sng"/>
              <a:t>Backlog refinement (grooming)</a:t>
            </a:r>
            <a:r>
              <a:rPr lang="fr-FR"/>
              <a:t> permet d’affiner la sélection des tâches du backlog ainsi d’accorder de manière plus précise le temps dédié</a:t>
            </a:r>
          </a:p>
        </p:txBody>
      </p:sp>
      <p:pic>
        <p:nvPicPr>
          <p:cNvPr id="4" name="Image 4">
            <a:extLst>
              <a:ext uri="{FF2B5EF4-FFF2-40B4-BE49-F238E27FC236}">
                <a16:creationId xmlns:a16="http://schemas.microsoft.com/office/drawing/2014/main" id="{F4C72B0C-F0DA-3191-F234-D6F5689C6352}"/>
              </a:ext>
            </a:extLst>
          </p:cNvPr>
          <p:cNvPicPr>
            <a:picLocks noChangeAspect="1"/>
          </p:cNvPicPr>
          <p:nvPr/>
        </p:nvPicPr>
        <p:blipFill>
          <a:blip r:embed="rId2"/>
          <a:stretch>
            <a:fillRect/>
          </a:stretch>
        </p:blipFill>
        <p:spPr>
          <a:xfrm>
            <a:off x="7449197" y="35719"/>
            <a:ext cx="4742803" cy="5418667"/>
          </a:xfrm>
          <a:prstGeom prst="rect">
            <a:avLst/>
          </a:prstGeom>
        </p:spPr>
      </p:pic>
    </p:spTree>
    <p:extLst>
      <p:ext uri="{BB962C8B-B14F-4D97-AF65-F5344CB8AC3E}">
        <p14:creationId xmlns:p14="http://schemas.microsoft.com/office/powerpoint/2010/main" val="2278321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3F96F9-C8D0-0764-B53B-EDF0BA472C68}"/>
              </a:ext>
            </a:extLst>
          </p:cNvPr>
          <p:cNvSpPr>
            <a:spLocks noGrp="1"/>
          </p:cNvSpPr>
          <p:nvPr>
            <p:ph type="title"/>
          </p:nvPr>
        </p:nvSpPr>
        <p:spPr>
          <a:xfrm>
            <a:off x="1062038" y="821531"/>
            <a:ext cx="9601200" cy="881062"/>
          </a:xfrm>
        </p:spPr>
        <p:txBody>
          <a:bodyPr>
            <a:normAutofit fontScale="90000"/>
          </a:bodyPr>
          <a:lstStyle/>
          <a:p>
            <a:r>
              <a:rPr lang="fr-FR" sz="2400" b="1">
                <a:solidFill>
                  <a:schemeClr val="accent6">
                    <a:lumMod val="50000"/>
                  </a:schemeClr>
                </a:solidFill>
              </a:rPr>
              <a:t>5/recommencer</a:t>
            </a:r>
            <a:br>
              <a:rPr lang="fr-FR" sz="2400"/>
            </a:br>
            <a:r>
              <a:rPr lang="fr-FR" sz="2400"/>
              <a:t>Après la validation par le client de chaque sprint on passe ensuite au sprint suivant jusqu’à la fin du projet.</a:t>
            </a:r>
            <a:br>
              <a:rPr lang="fr-FR" sz="2400"/>
            </a:br>
            <a:endParaRPr lang="fr-FR" sz="2400"/>
          </a:p>
        </p:txBody>
      </p:sp>
      <p:pic>
        <p:nvPicPr>
          <p:cNvPr id="4" name="Image 4">
            <a:extLst>
              <a:ext uri="{FF2B5EF4-FFF2-40B4-BE49-F238E27FC236}">
                <a16:creationId xmlns:a16="http://schemas.microsoft.com/office/drawing/2014/main" id="{FDA31E6E-1570-236E-67CF-9C4F5587AC97}"/>
              </a:ext>
            </a:extLst>
          </p:cNvPr>
          <p:cNvPicPr>
            <a:picLocks noGrp="1" noChangeAspect="1"/>
          </p:cNvPicPr>
          <p:nvPr>
            <p:ph idx="1"/>
          </p:nvPr>
        </p:nvPicPr>
        <p:blipFill>
          <a:blip r:embed="rId2"/>
          <a:stretch>
            <a:fillRect/>
          </a:stretch>
        </p:blipFill>
        <p:spPr>
          <a:xfrm>
            <a:off x="1500188" y="2226469"/>
            <a:ext cx="9909352" cy="3810000"/>
          </a:xfrm>
        </p:spPr>
      </p:pic>
    </p:spTree>
    <p:extLst>
      <p:ext uri="{BB962C8B-B14F-4D97-AF65-F5344CB8AC3E}">
        <p14:creationId xmlns:p14="http://schemas.microsoft.com/office/powerpoint/2010/main" val="3337128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55CA8D-307B-8CB9-E0A4-F0EBB13ECB27}"/>
              </a:ext>
            </a:extLst>
          </p:cNvPr>
          <p:cNvSpPr>
            <a:spLocks noGrp="1"/>
          </p:cNvSpPr>
          <p:nvPr>
            <p:ph type="title"/>
          </p:nvPr>
        </p:nvSpPr>
        <p:spPr/>
        <p:txBody>
          <a:bodyPr/>
          <a:lstStyle/>
          <a:p>
            <a:endParaRPr lang="fr-FR"/>
          </a:p>
        </p:txBody>
      </p:sp>
      <p:pic>
        <p:nvPicPr>
          <p:cNvPr id="4" name="Screen_Recording_20220801-033942_YouTube.mp4">
            <a:hlinkClick r:id="" action="ppaction://media"/>
            <a:extLst>
              <a:ext uri="{FF2B5EF4-FFF2-40B4-BE49-F238E27FC236}">
                <a16:creationId xmlns:a16="http://schemas.microsoft.com/office/drawing/2014/main" id="{2E32A98D-BC6F-53E6-D270-DEAB6F7597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93925" y="2286000"/>
            <a:ext cx="7954963" cy="3581400"/>
          </a:xfrm>
        </p:spPr>
      </p:pic>
    </p:spTree>
    <p:extLst>
      <p:ext uri="{BB962C8B-B14F-4D97-AF65-F5344CB8AC3E}">
        <p14:creationId xmlns:p14="http://schemas.microsoft.com/office/powerpoint/2010/main" val="16005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A1DD72-7656-B920-E696-4194D37B2E7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0DBC023-A847-FFF4-8D92-1D53E0541F0E}"/>
              </a:ext>
            </a:extLst>
          </p:cNvPr>
          <p:cNvSpPr>
            <a:spLocks noGrp="1"/>
          </p:cNvSpPr>
          <p:nvPr>
            <p:ph idx="1"/>
          </p:nvPr>
        </p:nvSpPr>
        <p:spPr/>
        <p:txBody>
          <a:bodyPr/>
          <a:lstStyle/>
          <a:p>
            <a:r>
              <a:rPr lang="fr-FR"/>
              <a:t>Il y a une inclusion une participation du client donc on risque pas de le perdre dans le processus de la réalisation du projet et aussi parmi les avantages du Scrabble agile il y a la progression rapide et fiable du projet</a:t>
            </a:r>
          </a:p>
        </p:txBody>
      </p:sp>
    </p:spTree>
    <p:extLst>
      <p:ext uri="{BB962C8B-B14F-4D97-AF65-F5344CB8AC3E}">
        <p14:creationId xmlns:p14="http://schemas.microsoft.com/office/powerpoint/2010/main" val="3685168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973474-384C-D39E-8242-2DC74D908D4B}"/>
              </a:ext>
            </a:extLst>
          </p:cNvPr>
          <p:cNvSpPr>
            <a:spLocks noGrp="1"/>
          </p:cNvSpPr>
          <p:nvPr>
            <p:ph type="title"/>
          </p:nvPr>
        </p:nvSpPr>
        <p:spPr>
          <a:xfrm>
            <a:off x="4691063" y="2412207"/>
            <a:ext cx="3512344" cy="1445419"/>
          </a:xfrm>
        </p:spPr>
        <p:txBody>
          <a:bodyPr>
            <a:normAutofit/>
          </a:bodyPr>
          <a:lstStyle/>
          <a:p>
            <a:pPr algn="ctr"/>
            <a:r>
              <a:rPr lang="fr-FR" sz="6000" b="1">
                <a:solidFill>
                  <a:schemeClr val="accent6"/>
                </a:solidFill>
              </a:rPr>
              <a:t>Merci</a:t>
            </a:r>
          </a:p>
        </p:txBody>
      </p:sp>
      <p:sp>
        <p:nvSpPr>
          <p:cNvPr id="3" name="Espace réservé du contenu 2">
            <a:extLst>
              <a:ext uri="{FF2B5EF4-FFF2-40B4-BE49-F238E27FC236}">
                <a16:creationId xmlns:a16="http://schemas.microsoft.com/office/drawing/2014/main" id="{672C6FD5-1558-16C9-5DFF-1CEB5C799737}"/>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13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36D134-5807-C46A-CA48-D838BFDE35C0}"/>
              </a:ext>
            </a:extLst>
          </p:cNvPr>
          <p:cNvSpPr>
            <a:spLocks noGrp="1"/>
          </p:cNvSpPr>
          <p:nvPr>
            <p:ph type="title"/>
          </p:nvPr>
        </p:nvSpPr>
        <p:spPr/>
        <p:txBody>
          <a:bodyPr/>
          <a:lstStyle/>
          <a:p>
            <a:r>
              <a:rPr lang="fr-FR"/>
              <a:t>Définition terminologie</a:t>
            </a:r>
          </a:p>
        </p:txBody>
      </p:sp>
      <p:sp>
        <p:nvSpPr>
          <p:cNvPr id="3" name="Espace réservé du contenu 2">
            <a:extLst>
              <a:ext uri="{FF2B5EF4-FFF2-40B4-BE49-F238E27FC236}">
                <a16:creationId xmlns:a16="http://schemas.microsoft.com/office/drawing/2014/main" id="{DE3E88B3-86D1-3E8C-7137-E472833AFDFB}"/>
              </a:ext>
            </a:extLst>
          </p:cNvPr>
          <p:cNvSpPr>
            <a:spLocks noGrp="1"/>
          </p:cNvSpPr>
          <p:nvPr>
            <p:ph idx="1"/>
          </p:nvPr>
        </p:nvSpPr>
        <p:spPr/>
        <p:txBody>
          <a:bodyPr/>
          <a:lstStyle/>
          <a:p>
            <a:r>
              <a:rPr lang="fr-FR"/>
              <a:t>C’est quoi la méthode agile ?</a:t>
            </a:r>
          </a:p>
          <a:p>
            <a:pPr marL="0" indent="0">
              <a:buNone/>
            </a:pPr>
            <a:r>
              <a:rPr lang="fr-FR"/>
              <a:t>      agile c’est tout ce qu’il y a de facilité de la rapidité dans l’exécution</a:t>
            </a:r>
          </a:p>
          <a:p>
            <a:r>
              <a:rPr lang="fr-FR"/>
              <a:t>C’est quoi scrum ?</a:t>
            </a:r>
          </a:p>
          <a:p>
            <a:pPr marL="0" indent="0">
              <a:buNone/>
            </a:pPr>
            <a:r>
              <a:rPr lang="fr-FR"/>
              <a:t>     le mot scrum veut dire « mêlée » en français, il est apparu la première fois en 1986 il s’appelait à l’époque la méthode du rugby il a connu plein de développement jusqu’à l’année 2020.</a:t>
            </a:r>
          </a:p>
        </p:txBody>
      </p:sp>
    </p:spTree>
    <p:extLst>
      <p:ext uri="{BB962C8B-B14F-4D97-AF65-F5344CB8AC3E}">
        <p14:creationId xmlns:p14="http://schemas.microsoft.com/office/powerpoint/2010/main" val="3085734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356E98-8826-BDA9-3F13-921A166599BE}"/>
              </a:ext>
            </a:extLst>
          </p:cNvPr>
          <p:cNvSpPr>
            <a:spLocks noGrp="1"/>
          </p:cNvSpPr>
          <p:nvPr>
            <p:ph type="title"/>
          </p:nvPr>
        </p:nvSpPr>
        <p:spPr>
          <a:xfrm>
            <a:off x="1371600" y="1262062"/>
            <a:ext cx="9601200" cy="909637"/>
          </a:xfrm>
        </p:spPr>
        <p:txBody>
          <a:bodyPr/>
          <a:lstStyle/>
          <a:p>
            <a:r>
              <a:rPr lang="fr-FR"/>
              <a:t>Pourquoi la méthode agile scrum</a:t>
            </a:r>
          </a:p>
        </p:txBody>
      </p:sp>
      <p:sp>
        <p:nvSpPr>
          <p:cNvPr id="3" name="Espace réservé du contenu 2">
            <a:extLst>
              <a:ext uri="{FF2B5EF4-FFF2-40B4-BE49-F238E27FC236}">
                <a16:creationId xmlns:a16="http://schemas.microsoft.com/office/drawing/2014/main" id="{4D545A3F-7845-0B5A-AAC1-DB0ED4E41144}"/>
              </a:ext>
            </a:extLst>
          </p:cNvPr>
          <p:cNvSpPr>
            <a:spLocks noGrp="1"/>
          </p:cNvSpPr>
          <p:nvPr>
            <p:ph idx="1"/>
          </p:nvPr>
        </p:nvSpPr>
        <p:spPr/>
        <p:txBody>
          <a:bodyPr/>
          <a:lstStyle/>
          <a:p>
            <a:r>
              <a:rPr lang="fr-FR"/>
              <a:t>Déjà il y a plusieurs méthodes agiles les plus populaires</a:t>
            </a:r>
          </a:p>
          <a:p>
            <a:r>
              <a:rPr lang="fr-FR" sz="1100"/>
              <a:t>l’escrime programme (XP)</a:t>
            </a:r>
          </a:p>
          <a:p>
            <a:r>
              <a:rPr lang="fr-FR" sz="1100"/>
              <a:t>Feature driven development (FDD)</a:t>
            </a:r>
          </a:p>
          <a:p>
            <a:r>
              <a:rPr lang="fr-FR" sz="1100"/>
              <a:t>Crystal</a:t>
            </a:r>
          </a:p>
          <a:p>
            <a:r>
              <a:rPr lang="fr-FR" sz="1100"/>
              <a:t>Scrum(le plus populaire)</a:t>
            </a:r>
          </a:p>
          <a:p>
            <a:r>
              <a:rPr lang="fr-FR" sz="1400" b="1"/>
              <a:t>Les méthodes du traditionnelles</a:t>
            </a:r>
            <a:r>
              <a:rPr lang="fr-FR" sz="1400"/>
              <a:t> prévoient la planification totale du projet avons même son développement et du coup si on échoue à une étape de la réalisation du produit on doit refaire tous les étapes qui le précédent et cela remonte le coup et la durée de la réalisation du projet et dans certains cas on peut s’attendre à une insatisfaction du client</a:t>
            </a:r>
          </a:p>
          <a:p>
            <a:r>
              <a:rPr lang="fr-FR" sz="1400"/>
              <a:t>Pa</a:t>
            </a:r>
            <a:r>
              <a:rPr lang="fr-FR" sz="1400" b="1"/>
              <a:t>r contre les méthodes agiles</a:t>
            </a:r>
            <a:r>
              <a:rPr lang="fr-FR" sz="1400"/>
              <a:t> Chrome se voulant plutôt pragmatique il impliquant au maximum les demandes du client et le permettant une grande réactivité à ses demandes il reposant sur un cycle de développement interactif incrémental et adaptatif.</a:t>
            </a:r>
          </a:p>
          <a:p>
            <a:pPr marL="0" indent="0">
              <a:buNone/>
            </a:pPr>
            <a:endParaRPr lang="fr-FR"/>
          </a:p>
        </p:txBody>
      </p:sp>
    </p:spTree>
    <p:extLst>
      <p:ext uri="{BB962C8B-B14F-4D97-AF65-F5344CB8AC3E}">
        <p14:creationId xmlns:p14="http://schemas.microsoft.com/office/powerpoint/2010/main" val="86251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a:extLst>
              <a:ext uri="{FF2B5EF4-FFF2-40B4-BE49-F238E27FC236}">
                <a16:creationId xmlns:a16="http://schemas.microsoft.com/office/drawing/2014/main" id="{A4397A0B-885A-79C0-86BF-192A8708A9E7}"/>
              </a:ext>
            </a:extLst>
          </p:cNvPr>
          <p:cNvPicPr>
            <a:picLocks noGrp="1" noChangeAspect="1"/>
          </p:cNvPicPr>
          <p:nvPr>
            <p:ph idx="1"/>
          </p:nvPr>
        </p:nvPicPr>
        <p:blipFill>
          <a:blip r:embed="rId2"/>
          <a:stretch>
            <a:fillRect/>
          </a:stretch>
        </p:blipFill>
        <p:spPr>
          <a:xfrm>
            <a:off x="706297" y="-11906"/>
            <a:ext cx="11485703" cy="6869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re 1">
            <a:extLst>
              <a:ext uri="{FF2B5EF4-FFF2-40B4-BE49-F238E27FC236}">
                <a16:creationId xmlns:a16="http://schemas.microsoft.com/office/drawing/2014/main" id="{F3964F72-54B1-BA9A-DE2D-F0A195047F43}"/>
              </a:ext>
            </a:extLst>
          </p:cNvPr>
          <p:cNvSpPr>
            <a:spLocks noGrp="1"/>
          </p:cNvSpPr>
          <p:nvPr>
            <p:ph type="title"/>
          </p:nvPr>
        </p:nvSpPr>
        <p:spPr/>
        <p:txBody>
          <a:bodyPr/>
          <a:lstStyle/>
          <a:p>
            <a:r>
              <a:rPr lang="fr-FR">
                <a:solidFill>
                  <a:srgbClr val="C00000"/>
                </a:solidFill>
              </a:rPr>
              <a:t>Les trois piliers de la méthode SCRUM</a:t>
            </a:r>
          </a:p>
        </p:txBody>
      </p:sp>
      <p:sp>
        <p:nvSpPr>
          <p:cNvPr id="6" name="ZoneTexte 5">
            <a:extLst>
              <a:ext uri="{FF2B5EF4-FFF2-40B4-BE49-F238E27FC236}">
                <a16:creationId xmlns:a16="http://schemas.microsoft.com/office/drawing/2014/main" id="{6734790F-0D38-B689-774E-C98765A9CC64}"/>
              </a:ext>
            </a:extLst>
          </p:cNvPr>
          <p:cNvSpPr txBox="1"/>
          <p:nvPr/>
        </p:nvSpPr>
        <p:spPr>
          <a:xfrm>
            <a:off x="1371600" y="1971645"/>
            <a:ext cx="9927430" cy="1938992"/>
          </a:xfrm>
          <a:prstGeom prst="rect">
            <a:avLst/>
          </a:prstGeom>
          <a:noFill/>
        </p:spPr>
        <p:txBody>
          <a:bodyPr wrap="square" rtlCol="0">
            <a:spAutoFit/>
          </a:bodyPr>
          <a:lstStyle/>
          <a:p>
            <a:pPr marL="285750" indent="-285750" algn="l">
              <a:buFont typeface="Arial" panose="020B0604020202020204" pitchFamily="34" charset="0"/>
              <a:buChar char="•"/>
            </a:pPr>
            <a:r>
              <a:rPr lang="fr-FR" sz="2000" b="1">
                <a:solidFill>
                  <a:srgbClr val="0070C0"/>
                </a:solidFill>
              </a:rPr>
              <a:t>Transparence : </a:t>
            </a:r>
            <a:r>
              <a:rPr lang="fr-FR" sz="2000" b="1"/>
              <a:t>les aspects importants du processus du projet doit vont être visible à tous.</a:t>
            </a:r>
          </a:p>
          <a:p>
            <a:pPr marL="285750" indent="-285750" algn="l">
              <a:buFont typeface="Arial" panose="020B0604020202020204" pitchFamily="34" charset="0"/>
              <a:buChar char="•"/>
            </a:pPr>
            <a:r>
              <a:rPr lang="fr-FR" sz="2000" b="1">
                <a:solidFill>
                  <a:srgbClr val="0070C0"/>
                </a:solidFill>
              </a:rPr>
              <a:t>L’inspection : </a:t>
            </a:r>
            <a:r>
              <a:rPr lang="fr-FR" sz="2000" b="1"/>
              <a:t>un bilan des résultats produits et réaliser régulièrement afin de détecter des écarts indésirables.</a:t>
            </a:r>
          </a:p>
          <a:p>
            <a:pPr marL="285750" indent="-285750" algn="l">
              <a:buFont typeface="Arial" panose="020B0604020202020204" pitchFamily="34" charset="0"/>
              <a:buChar char="•"/>
            </a:pPr>
            <a:r>
              <a:rPr lang="fr-FR" sz="2000" b="1">
                <a:solidFill>
                  <a:srgbClr val="0070C0"/>
                </a:solidFill>
              </a:rPr>
              <a:t>L’adaptation : </a:t>
            </a:r>
            <a:r>
              <a:rPr lang="fr-FR" sz="2000" b="1"/>
              <a:t>lorsqu’un écart est constaté pendant l’inspection on doit adapter le processus de réalisation du projet grâce à des actions afin d’améliorer la situation.</a:t>
            </a:r>
            <a:endParaRPr lang="fr-FR" sz="2000" b="1">
              <a:solidFill>
                <a:srgbClr val="0070C0"/>
              </a:solidFill>
            </a:endParaRPr>
          </a:p>
        </p:txBody>
      </p:sp>
    </p:spTree>
    <p:extLst>
      <p:ext uri="{BB962C8B-B14F-4D97-AF65-F5344CB8AC3E}">
        <p14:creationId xmlns:p14="http://schemas.microsoft.com/office/powerpoint/2010/main" val="141517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FE0ECD-A83D-9D90-F994-F1A8DD704A68}"/>
              </a:ext>
            </a:extLst>
          </p:cNvPr>
          <p:cNvSpPr>
            <a:spLocks noGrp="1"/>
          </p:cNvSpPr>
          <p:nvPr>
            <p:ph type="title"/>
          </p:nvPr>
        </p:nvSpPr>
        <p:spPr/>
        <p:txBody>
          <a:bodyPr/>
          <a:lstStyle/>
          <a:p>
            <a:r>
              <a:rPr lang="fr-FR"/>
              <a:t>Les principaux intervenants dans la méthode SCRUM Agile </a:t>
            </a:r>
          </a:p>
        </p:txBody>
      </p:sp>
      <p:pic>
        <p:nvPicPr>
          <p:cNvPr id="4" name="Image 4">
            <a:extLst>
              <a:ext uri="{FF2B5EF4-FFF2-40B4-BE49-F238E27FC236}">
                <a16:creationId xmlns:a16="http://schemas.microsoft.com/office/drawing/2014/main" id="{45B02393-7570-F1B1-4D61-A116B7FD3229}"/>
              </a:ext>
            </a:extLst>
          </p:cNvPr>
          <p:cNvPicPr>
            <a:picLocks noGrp="1" noChangeAspect="1"/>
          </p:cNvPicPr>
          <p:nvPr>
            <p:ph idx="1"/>
          </p:nvPr>
        </p:nvPicPr>
        <p:blipFill>
          <a:blip r:embed="rId2"/>
          <a:stretch>
            <a:fillRect/>
          </a:stretch>
        </p:blipFill>
        <p:spPr>
          <a:xfrm>
            <a:off x="2952538" y="2043626"/>
            <a:ext cx="7001087" cy="4550055"/>
          </a:xfrm>
        </p:spPr>
      </p:pic>
    </p:spTree>
    <p:extLst>
      <p:ext uri="{BB962C8B-B14F-4D97-AF65-F5344CB8AC3E}">
        <p14:creationId xmlns:p14="http://schemas.microsoft.com/office/powerpoint/2010/main" val="2632230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FDF89A-61A3-F7EF-92B8-F192C3D5161A}"/>
              </a:ext>
            </a:extLst>
          </p:cNvPr>
          <p:cNvSpPr>
            <a:spLocks noGrp="1"/>
          </p:cNvSpPr>
          <p:nvPr>
            <p:ph type="title"/>
          </p:nvPr>
        </p:nvSpPr>
        <p:spPr/>
        <p:txBody>
          <a:bodyPr/>
          <a:lstStyle/>
          <a:p>
            <a:endParaRPr lang="fr-FR"/>
          </a:p>
        </p:txBody>
      </p:sp>
      <p:pic>
        <p:nvPicPr>
          <p:cNvPr id="4" name="Image 4">
            <a:extLst>
              <a:ext uri="{FF2B5EF4-FFF2-40B4-BE49-F238E27FC236}">
                <a16:creationId xmlns:a16="http://schemas.microsoft.com/office/drawing/2014/main" id="{4C4880DB-3F15-D123-008C-E4E47BCE5B96}"/>
              </a:ext>
            </a:extLst>
          </p:cNvPr>
          <p:cNvPicPr>
            <a:picLocks noGrp="1" noChangeAspect="1"/>
          </p:cNvPicPr>
          <p:nvPr>
            <p:ph idx="1"/>
          </p:nvPr>
        </p:nvPicPr>
        <p:blipFill>
          <a:blip r:embed="rId2"/>
          <a:stretch>
            <a:fillRect/>
          </a:stretch>
        </p:blipFill>
        <p:spPr>
          <a:xfrm>
            <a:off x="1008807" y="214313"/>
            <a:ext cx="5753944" cy="4786312"/>
          </a:xfrm>
        </p:spPr>
      </p:pic>
      <p:pic>
        <p:nvPicPr>
          <p:cNvPr id="5" name="Image 5">
            <a:extLst>
              <a:ext uri="{FF2B5EF4-FFF2-40B4-BE49-F238E27FC236}">
                <a16:creationId xmlns:a16="http://schemas.microsoft.com/office/drawing/2014/main" id="{7A65F2B9-51B8-6A58-0144-AE7BCF1D6D7A}"/>
              </a:ext>
            </a:extLst>
          </p:cNvPr>
          <p:cNvPicPr>
            <a:picLocks noChangeAspect="1"/>
          </p:cNvPicPr>
          <p:nvPr/>
        </p:nvPicPr>
        <p:blipFill>
          <a:blip r:embed="rId3"/>
          <a:stretch>
            <a:fillRect/>
          </a:stretch>
        </p:blipFill>
        <p:spPr>
          <a:xfrm>
            <a:off x="6762751" y="2171700"/>
            <a:ext cx="5351633" cy="4243387"/>
          </a:xfrm>
          <a:prstGeom prst="rect">
            <a:avLst/>
          </a:prstGeom>
        </p:spPr>
      </p:pic>
    </p:spTree>
    <p:extLst>
      <p:ext uri="{BB962C8B-B14F-4D97-AF65-F5344CB8AC3E}">
        <p14:creationId xmlns:p14="http://schemas.microsoft.com/office/powerpoint/2010/main" val="1286764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1F2F23-895B-A526-8EBF-A7BDAD686088}"/>
              </a:ext>
            </a:extLst>
          </p:cNvPr>
          <p:cNvSpPr>
            <a:spLocks noGrp="1"/>
          </p:cNvSpPr>
          <p:nvPr>
            <p:ph type="title"/>
          </p:nvPr>
        </p:nvSpPr>
        <p:spPr/>
        <p:txBody>
          <a:bodyPr/>
          <a:lstStyle/>
          <a:p>
            <a:r>
              <a:rPr lang="fr-FR"/>
              <a:t>Les étapes de la réalisation du agile scrum</a:t>
            </a:r>
          </a:p>
        </p:txBody>
      </p:sp>
      <p:pic>
        <p:nvPicPr>
          <p:cNvPr id="4" name="Image 4">
            <a:extLst>
              <a:ext uri="{FF2B5EF4-FFF2-40B4-BE49-F238E27FC236}">
                <a16:creationId xmlns:a16="http://schemas.microsoft.com/office/drawing/2014/main" id="{A6C25596-2642-DEE8-3C0B-5038DFF622EC}"/>
              </a:ext>
            </a:extLst>
          </p:cNvPr>
          <p:cNvPicPr>
            <a:picLocks noGrp="1" noChangeAspect="1"/>
          </p:cNvPicPr>
          <p:nvPr>
            <p:ph idx="1"/>
          </p:nvPr>
        </p:nvPicPr>
        <p:blipFill>
          <a:blip r:embed="rId2"/>
          <a:stretch>
            <a:fillRect/>
          </a:stretch>
        </p:blipFill>
        <p:spPr>
          <a:xfrm>
            <a:off x="1035845" y="2286000"/>
            <a:ext cx="10656094" cy="4393406"/>
          </a:xfrm>
        </p:spPr>
      </p:pic>
    </p:spTree>
    <p:extLst>
      <p:ext uri="{BB962C8B-B14F-4D97-AF65-F5344CB8AC3E}">
        <p14:creationId xmlns:p14="http://schemas.microsoft.com/office/powerpoint/2010/main" val="2942437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E6AC0A-5752-DE2F-4482-265DA627B54D}"/>
              </a:ext>
            </a:extLst>
          </p:cNvPr>
          <p:cNvSpPr>
            <a:spLocks noGrp="1"/>
          </p:cNvSpPr>
          <p:nvPr>
            <p:ph type="title"/>
          </p:nvPr>
        </p:nvSpPr>
        <p:spPr>
          <a:xfrm>
            <a:off x="1371600" y="685800"/>
            <a:ext cx="9601200" cy="45719"/>
          </a:xfrm>
        </p:spPr>
        <p:txBody>
          <a:bodyPr>
            <a:normAutofit fontScale="90000"/>
          </a:bodyPr>
          <a:lstStyle/>
          <a:p>
            <a:endParaRPr lang="fr-FR"/>
          </a:p>
        </p:txBody>
      </p:sp>
      <p:sp>
        <p:nvSpPr>
          <p:cNvPr id="3" name="Espace réservé du contenu 2">
            <a:extLst>
              <a:ext uri="{FF2B5EF4-FFF2-40B4-BE49-F238E27FC236}">
                <a16:creationId xmlns:a16="http://schemas.microsoft.com/office/drawing/2014/main" id="{8B865545-D091-E219-5E64-0BEFCD75C4A1}"/>
              </a:ext>
            </a:extLst>
          </p:cNvPr>
          <p:cNvSpPr>
            <a:spLocks noGrp="1"/>
          </p:cNvSpPr>
          <p:nvPr>
            <p:ph idx="1"/>
          </p:nvPr>
        </p:nvSpPr>
        <p:spPr>
          <a:xfrm>
            <a:off x="1219200" y="1567813"/>
            <a:ext cx="5591175" cy="4604387"/>
          </a:xfrm>
        </p:spPr>
        <p:txBody>
          <a:bodyPr/>
          <a:lstStyle/>
          <a:p>
            <a:r>
              <a:rPr lang="fr-FR" b="1" u="sng">
                <a:solidFill>
                  <a:schemeClr val="accent6">
                    <a:lumMod val="75000"/>
                  </a:schemeClr>
                </a:solidFill>
              </a:rPr>
              <a:t>1/définir le cadre du projet</a:t>
            </a:r>
            <a:r>
              <a:rPr lang="fr-FR"/>
              <a:t> c’est-à-dire l’objectif de projet et ses différents exigences (meeting with the clients and understanding his needs)</a:t>
            </a:r>
          </a:p>
          <a:p>
            <a:r>
              <a:rPr lang="fr-FR" b="1" u="sng">
                <a:solidFill>
                  <a:schemeClr val="accent6">
                    <a:lumMod val="75000"/>
                  </a:schemeClr>
                </a:solidFill>
              </a:rPr>
              <a:t>2/préparer le backlog </a:t>
            </a:r>
            <a:r>
              <a:rPr lang="fr-FR" b="1" u="sng">
                <a:solidFill>
                  <a:schemeClr val="tx1"/>
                </a:solidFill>
              </a:rPr>
              <a:t>Product :</a:t>
            </a:r>
            <a:r>
              <a:rPr lang="fr-FR">
                <a:solidFill>
                  <a:schemeClr val="tx1"/>
                </a:solidFill>
              </a:rPr>
              <a:t> il est réalisé par products owner ,C’est une liste de fonctionnalités attendu sur le produit par le client une fonctionnalité s’appelle généralement </a:t>
            </a:r>
            <a:r>
              <a:rPr lang="fr-FR" b="1">
                <a:solidFill>
                  <a:schemeClr val="tx1"/>
                </a:solidFill>
              </a:rPr>
              <a:t>USER STORY.</a:t>
            </a:r>
          </a:p>
          <a:p>
            <a:r>
              <a:rPr lang="fr-FR" b="1" u="sng">
                <a:solidFill>
                  <a:schemeClr val="tx1"/>
                </a:solidFill>
              </a:rPr>
              <a:t>Le backlog du produit </a:t>
            </a:r>
            <a:r>
              <a:rPr lang="fr-FR">
                <a:solidFill>
                  <a:schemeClr val="tx1"/>
                </a:solidFill>
              </a:rPr>
              <a:t>recense et archives tous les demandes liées au produit en fonction de leur niveau de priorité.</a:t>
            </a:r>
          </a:p>
        </p:txBody>
      </p:sp>
      <p:pic>
        <p:nvPicPr>
          <p:cNvPr id="4" name="Image 4">
            <a:extLst>
              <a:ext uri="{FF2B5EF4-FFF2-40B4-BE49-F238E27FC236}">
                <a16:creationId xmlns:a16="http://schemas.microsoft.com/office/drawing/2014/main" id="{A24A322C-BC07-E020-094A-ABE9002CFE4F}"/>
              </a:ext>
            </a:extLst>
          </p:cNvPr>
          <p:cNvPicPr>
            <a:picLocks noChangeAspect="1"/>
          </p:cNvPicPr>
          <p:nvPr/>
        </p:nvPicPr>
        <p:blipFill>
          <a:blip r:embed="rId2"/>
          <a:stretch>
            <a:fillRect/>
          </a:stretch>
        </p:blipFill>
        <p:spPr>
          <a:xfrm>
            <a:off x="6810375" y="1283490"/>
            <a:ext cx="5171281" cy="4982531"/>
          </a:xfrm>
          <a:prstGeom prst="rect">
            <a:avLst/>
          </a:prstGeom>
        </p:spPr>
      </p:pic>
    </p:spTree>
    <p:extLst>
      <p:ext uri="{BB962C8B-B14F-4D97-AF65-F5344CB8AC3E}">
        <p14:creationId xmlns:p14="http://schemas.microsoft.com/office/powerpoint/2010/main" val="410416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3125F6-4DA3-06FD-74D5-368BD9C746D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540C1A97-97F6-8AE4-60FC-74CBB5D71CB2}"/>
              </a:ext>
            </a:extLst>
          </p:cNvPr>
          <p:cNvSpPr>
            <a:spLocks noGrp="1"/>
          </p:cNvSpPr>
          <p:nvPr>
            <p:ph idx="1"/>
          </p:nvPr>
        </p:nvSpPr>
        <p:spPr>
          <a:xfrm>
            <a:off x="1502569" y="494109"/>
            <a:ext cx="9601200" cy="2934891"/>
          </a:xfrm>
        </p:spPr>
        <p:txBody>
          <a:bodyPr/>
          <a:lstStyle/>
          <a:p>
            <a:r>
              <a:rPr lang="fr-FR" b="1" u="sng">
                <a:solidFill>
                  <a:schemeClr val="accent6">
                    <a:lumMod val="50000"/>
                  </a:schemeClr>
                </a:solidFill>
              </a:rPr>
              <a:t>3/travailler sur les tâches du Sprint</a:t>
            </a:r>
            <a:r>
              <a:rPr lang="fr-FR"/>
              <a:t> </a:t>
            </a:r>
          </a:p>
          <a:p>
            <a:r>
              <a:rPr lang="fr-FR" b="1" u="sng"/>
              <a:t>Sprint planning </a:t>
            </a:r>
            <a:r>
              <a:rPr lang="fr-FR"/>
              <a:t>C’est ou product owner, scrum master and the team choisis les user story les plus prioritaires et les classes dans les premiers sprint à réaliser</a:t>
            </a:r>
          </a:p>
          <a:p>
            <a:r>
              <a:rPr lang="fr-FR" b="1" u="sng"/>
              <a:t>Sprint backlog</a:t>
            </a:r>
            <a:r>
              <a:rPr lang="fr-FR"/>
              <a:t> Il résulte Sprint planning c’est pratiquement une liste de User Story qui doit être réalisé dans le prochain sprint , </a:t>
            </a:r>
          </a:p>
          <a:p>
            <a:r>
              <a:rPr lang="fr-FR" b="1" u="sng"/>
              <a:t>the sprint</a:t>
            </a:r>
            <a:r>
              <a:rPr lang="fr-FR"/>
              <a:t> ce sont des cycles courts de travail intense qui durant entre une semaine et un mois dans le but réaliser le travail déterminer dans le sprint backlog  à la fin de chaque sprint.</a:t>
            </a:r>
          </a:p>
          <a:p>
            <a:endParaRPr lang="fr-FR"/>
          </a:p>
        </p:txBody>
      </p:sp>
      <p:pic>
        <p:nvPicPr>
          <p:cNvPr id="4" name="Image 4">
            <a:extLst>
              <a:ext uri="{FF2B5EF4-FFF2-40B4-BE49-F238E27FC236}">
                <a16:creationId xmlns:a16="http://schemas.microsoft.com/office/drawing/2014/main" id="{5AB681ED-368A-AC61-2E8B-8B51F0658520}"/>
              </a:ext>
            </a:extLst>
          </p:cNvPr>
          <p:cNvPicPr>
            <a:picLocks noChangeAspect="1"/>
          </p:cNvPicPr>
          <p:nvPr/>
        </p:nvPicPr>
        <p:blipFill>
          <a:blip r:embed="rId2"/>
          <a:stretch>
            <a:fillRect/>
          </a:stretch>
        </p:blipFill>
        <p:spPr>
          <a:xfrm>
            <a:off x="9450863" y="3276600"/>
            <a:ext cx="2477135" cy="3581400"/>
          </a:xfrm>
          <a:prstGeom prst="rect">
            <a:avLst/>
          </a:prstGeom>
        </p:spPr>
      </p:pic>
      <p:sp>
        <p:nvSpPr>
          <p:cNvPr id="5" name="ZoneTexte 4">
            <a:extLst>
              <a:ext uri="{FF2B5EF4-FFF2-40B4-BE49-F238E27FC236}">
                <a16:creationId xmlns:a16="http://schemas.microsoft.com/office/drawing/2014/main" id="{EEC4B066-3C49-7A80-2C37-7779004D4E91}"/>
              </a:ext>
            </a:extLst>
          </p:cNvPr>
          <p:cNvSpPr txBox="1"/>
          <p:nvPr/>
        </p:nvSpPr>
        <p:spPr>
          <a:xfrm>
            <a:off x="1597819" y="3620691"/>
            <a:ext cx="5638800" cy="2308324"/>
          </a:xfrm>
          <a:prstGeom prst="rect">
            <a:avLst/>
          </a:prstGeom>
          <a:noFill/>
        </p:spPr>
        <p:txBody>
          <a:bodyPr wrap="square" rtlCol="0">
            <a:spAutoFit/>
          </a:bodyPr>
          <a:lstStyle/>
          <a:p>
            <a:pPr marL="285750" indent="-285750" algn="l">
              <a:buFont typeface="Arial" panose="020B0604020202020204" pitchFamily="34" charset="0"/>
              <a:buChar char="•"/>
            </a:pPr>
            <a:r>
              <a:rPr lang="fr-FR" b="1" u="sng"/>
              <a:t>Daily scrum</a:t>
            </a:r>
            <a:r>
              <a:rPr lang="fr-FR"/>
              <a:t> (Mêlée quotidienne): c’est une réunion quotidienne de 15 minutes qui permet de tenir au courant l’état du sprint en cours pour ne jamais perdre de vue l’objectif</a:t>
            </a:r>
          </a:p>
          <a:p>
            <a:pPr algn="l"/>
            <a:r>
              <a:rPr lang="fr-FR" i="1">
                <a:solidFill>
                  <a:schemeClr val="accent5">
                    <a:lumMod val="50000"/>
                  </a:schemeClr>
                </a:solidFill>
              </a:rPr>
              <a:t>Le comment</a:t>
            </a:r>
            <a:r>
              <a:rPr lang="fr-FR"/>
              <a:t> : Le scrum Master distribue la parole chaque personne présente son avancement des tâches réalisées la veille et l’avenir de sa journée et s’il y a d’éventuels problèmes</a:t>
            </a:r>
          </a:p>
        </p:txBody>
      </p:sp>
    </p:spTree>
    <p:extLst>
      <p:ext uri="{BB962C8B-B14F-4D97-AF65-F5344CB8AC3E}">
        <p14:creationId xmlns:p14="http://schemas.microsoft.com/office/powerpoint/2010/main" val="1989681468"/>
      </p:ext>
    </p:extLst>
  </p:cSld>
  <p:clrMapOvr>
    <a:masterClrMapping/>
  </p:clrMapOvr>
</p:sld>
</file>

<file path=ppt/theme/theme1.xml><?xml version="1.0" encoding="utf-8"?>
<a:theme xmlns:a="http://schemas.openxmlformats.org/drawingml/2006/main" name="TF10001025">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25" id="{F9915BBD-9749-466F-995C-8C8D6A938EC0}" vid="{CF1D1A65-FC75-42D2-B7EF-D2991382DC6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Grand écran</PresentationFormat>
  <Slides>14</Slides>
  <Notes>0</Notes>
  <HiddenSlides>0</HiddenSlides>
  <ScaleCrop>false</ScaleCrop>
  <HeadingPairs>
    <vt:vector size="4" baseType="variant">
      <vt:variant>
        <vt:lpstr>Thème</vt:lpstr>
      </vt:variant>
      <vt:variant>
        <vt:i4>1</vt:i4>
      </vt:variant>
      <vt:variant>
        <vt:lpstr>Titres des diapositives</vt:lpstr>
      </vt:variant>
      <vt:variant>
        <vt:i4>14</vt:i4>
      </vt:variant>
    </vt:vector>
  </HeadingPairs>
  <TitlesOfParts>
    <vt:vector size="15" baseType="lpstr">
      <vt:lpstr>TF10001025</vt:lpstr>
      <vt:lpstr>La méthode agile scrum</vt:lpstr>
      <vt:lpstr>Définition terminologie</vt:lpstr>
      <vt:lpstr>Pourquoi la méthode agile scrum</vt:lpstr>
      <vt:lpstr>Les trois piliers de la méthode SCRUM</vt:lpstr>
      <vt:lpstr>Les principaux intervenants dans la méthode SCRUM Agile </vt:lpstr>
      <vt:lpstr>Présentation PowerPoint</vt:lpstr>
      <vt:lpstr>Les étapes de la réalisation du agile scrum</vt:lpstr>
      <vt:lpstr>Présentation PowerPoint</vt:lpstr>
      <vt:lpstr>Présentation PowerPoint</vt:lpstr>
      <vt:lpstr>Présentation PowerPoint</vt:lpstr>
      <vt:lpstr>5/recommencer Après la validation par le client de chaque sprint on passe ensuite au sprint suivant jusqu’à la fin du projet. </vt:lpstr>
      <vt:lpstr>Présentation PowerPoint</vt:lpstr>
      <vt:lpstr>Présentation PowerPoint</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méthode agile scrum</dc:title>
  <dc:creator>antaresrabab@gmail.com</dc:creator>
  <cp:lastModifiedBy>antaresrabab@gmail.com</cp:lastModifiedBy>
  <cp:revision>2</cp:revision>
  <dcterms:created xsi:type="dcterms:W3CDTF">2022-08-01T00:20:05Z</dcterms:created>
  <dcterms:modified xsi:type="dcterms:W3CDTF">2022-08-01T08:04:23Z</dcterms:modified>
</cp:coreProperties>
</file>